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72" r:id="rId7"/>
    <p:sldId id="262" r:id="rId8"/>
    <p:sldId id="259" r:id="rId9"/>
    <p:sldId id="266" r:id="rId10"/>
    <p:sldId id="267" r:id="rId11"/>
    <p:sldId id="261" r:id="rId12"/>
    <p:sldId id="265" r:id="rId13"/>
    <p:sldId id="273" r:id="rId14"/>
    <p:sldId id="268" r:id="rId15"/>
    <p:sldId id="269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C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4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4667250"/>
            <a:ext cx="10646861" cy="791182"/>
          </a:xfrm>
        </p:spPr>
        <p:txBody>
          <a:bodyPr/>
          <a:lstStyle/>
          <a:p>
            <a:r>
              <a:rPr lang="en-GB" dirty="0" smtClean="0"/>
              <a:t>Group Design – Principal Tower 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9278" y="5623956"/>
            <a:ext cx="107649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/>
                <a:solidFill>
                  <a:schemeClr val="accent4">
                    <a:lumMod val="60000"/>
                    <a:lumOff val="40000"/>
                  </a:schemeClr>
                </a:solidFill>
              </a:rPr>
              <a:t>By Group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9" r="7457"/>
          <a:stretch/>
        </p:blipFill>
        <p:spPr>
          <a:xfrm>
            <a:off x="3225800" y="918987"/>
            <a:ext cx="4756239" cy="3320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609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Proposed Developed Design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65" y="2428685"/>
            <a:ext cx="1842084" cy="417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63" y="2454443"/>
            <a:ext cx="2304733" cy="4174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7694" t="8658" r="5707" b="6320"/>
          <a:stretch/>
        </p:blipFill>
        <p:spPr>
          <a:xfrm>
            <a:off x="6970724" y="3630823"/>
            <a:ext cx="4334858" cy="288254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8" r="37154"/>
          <a:stretch/>
        </p:blipFill>
        <p:spPr bwMode="auto">
          <a:xfrm>
            <a:off x="5176818" y="2454443"/>
            <a:ext cx="1396683" cy="42875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21570" y="2889934"/>
            <a:ext cx="4849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Final design geared to amaze the client!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9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r="5694"/>
          <a:stretch/>
        </p:blipFill>
        <p:spPr>
          <a:xfrm>
            <a:off x="495265" y="4865674"/>
            <a:ext cx="5807938" cy="1874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6" r="3593"/>
          <a:stretch/>
        </p:blipFill>
        <p:spPr>
          <a:xfrm>
            <a:off x="6453329" y="4865675"/>
            <a:ext cx="5435702" cy="187492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991650" y="2378491"/>
            <a:ext cx="4127240" cy="238128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43781" y="2453554"/>
            <a:ext cx="5773150" cy="2231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Clients requirement met by proposing the following:</a:t>
            </a:r>
          </a:p>
          <a:p>
            <a:r>
              <a:rPr lang="en-GB" dirty="0" smtClean="0"/>
              <a:t>Removed all internal columns</a:t>
            </a:r>
          </a:p>
          <a:p>
            <a:r>
              <a:rPr lang="en-GB" dirty="0" smtClean="0"/>
              <a:t>Spread over three floors </a:t>
            </a:r>
          </a:p>
          <a:p>
            <a:r>
              <a:rPr lang="en-GB" dirty="0" smtClean="0"/>
              <a:t>Garden area/Open space – residents only </a:t>
            </a:r>
          </a:p>
          <a:p>
            <a:r>
              <a:rPr lang="en-GB" dirty="0" smtClean="0"/>
              <a:t>Reduced some external columns  </a:t>
            </a:r>
          </a:p>
          <a:p>
            <a:r>
              <a:rPr lang="en-GB" dirty="0" smtClean="0"/>
              <a:t>Truss system implemented</a:t>
            </a:r>
          </a:p>
          <a:p>
            <a:pPr marL="0" indent="0">
              <a:buFont typeface="Wingdings 3" charset="2"/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54320" cy="706964"/>
          </a:xfrm>
        </p:spPr>
        <p:txBody>
          <a:bodyPr/>
          <a:lstStyle/>
          <a:p>
            <a:r>
              <a:rPr lang="en-GB" dirty="0" smtClean="0"/>
              <a:t>Winter Garden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(Additional requirement)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Lateral Stability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56830" y="2176530"/>
            <a:ext cx="6397313" cy="33305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Lateral stability needs to be taken into consideration especially if the highest point of the building is measured at </a:t>
            </a:r>
            <a:r>
              <a:rPr lang="en-GB" dirty="0" smtClean="0"/>
              <a:t>155m:</a:t>
            </a:r>
            <a:endParaRPr lang="en-GB" dirty="0"/>
          </a:p>
          <a:p>
            <a:r>
              <a:rPr lang="en-GB" dirty="0"/>
              <a:t>Cross bracing </a:t>
            </a:r>
          </a:p>
          <a:p>
            <a:r>
              <a:rPr lang="en-GB" dirty="0"/>
              <a:t>Concrete core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9EC0A-7539-4352-A49D-FEA11CDB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986" y="3851610"/>
            <a:ext cx="4368503" cy="1910145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461568" y="2686050"/>
            <a:ext cx="3601462" cy="38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Load Path/Take down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501" y="2301653"/>
            <a:ext cx="8689251" cy="2651347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Load path needs to be considered as it’s a 57 floor high rise building:</a:t>
            </a:r>
          </a:p>
          <a:p>
            <a:r>
              <a:rPr lang="en-GB" sz="1700" dirty="0" smtClean="0"/>
              <a:t>Slab to Beams (Primary/Secondary)</a:t>
            </a:r>
          </a:p>
          <a:p>
            <a:r>
              <a:rPr lang="en-GB" sz="1700" dirty="0" smtClean="0"/>
              <a:t>Beam to Column</a:t>
            </a:r>
          </a:p>
          <a:p>
            <a:r>
              <a:rPr lang="en-GB" sz="1700" dirty="0" smtClean="0"/>
              <a:t>Column to Pile Cap</a:t>
            </a:r>
          </a:p>
          <a:p>
            <a:r>
              <a:rPr lang="en-GB" sz="1700" dirty="0" smtClean="0"/>
              <a:t>Pile cap to Piles</a:t>
            </a:r>
            <a:endParaRPr lang="en-GB" dirty="0" smtClean="0"/>
          </a:p>
          <a:p>
            <a:endParaRPr lang="en-GB" dirty="0" smtClean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" r="2531" b="1924"/>
          <a:stretch/>
        </p:blipFill>
        <p:spPr bwMode="auto">
          <a:xfrm>
            <a:off x="5009024" y="4255659"/>
            <a:ext cx="2975989" cy="22894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91" name="Picture 67" descr="https://attachment.outlook.live.net/owa/ukhar111@hotmail.com/service.svc/s/GetAttachmentThumbnail?id=AQMkADAwATZiZmYAZC1hNmQyLTIwN2UtMDACLTAwCgBGAAAD4CWt7tYO2UmCSB6p8I96JwcAVOmTIqzEM0C3VpEoLhVdugAAAgEMAAAAVOmTIqzEM0C3VpEoLhVdugAC5j2tNgAAAAESABAAG%2FUB1kViD0%2B%2FVqrU7RZYQg%3D%3D&amp;thumbnailType=2&amp;owa=outlook.live.com&amp;scriptVer=2019042202.06&amp;isc=1&amp;X-OWA-CANARY=gBxqVTG1n0upF9i_xtIbhxBaPF2vydYY-ZeAg2a7k_yCWFPrWn4F-DTkHCSOTDRvNlK3AwO0fIs.&amp;token=eyJhbGciOiJSUzI1NiIsImtpZCI6IjA2MDBGOUY2NzQ2MjA3MzdFNzM0MDRFMjg3QzQ1QTgxOENCN0NFQjgiLCJ4NXQiOiJCZ0Q1OW5SaUJ6Zm5OQVRpaDhSYWdZeTN6cmciLCJ0eXAiOiJKV1QifQ.eyJ2ZXIiOiJFeGNoYW5nZS5DYWxsYmFjay5WMSIsImFwcGN0eHNlbmRlciI6Ik93YURvd25sb2FkQDg0ZGY5ZTdmLWU5ZjYtNDBhZi1iNDM1LWFhYWFhYWFhYWFhYSIsImFwcGN0eCI6IntcIm1zZXhjaHByb3RcIjpcIm93YVwiLFwicHJpbWFyeXNpZFwiOlwiUy0xLTI4MjctNDQyMzY1LTI3OTg3ODg3MzRcIixcInB1aWRcIjpcIjE4OTk5NDYwMDY2ODM3NzRcIixcIm9pZFwiOlwiMDAwNmJmZmQtYTZkMi0yMDdlLTAwMDAtMDAwMDAwMDAwMDAwXCIsXCJzY29wZVwiOlwiT3dhRG93bmxvYWRcIn0iLCJuYmYiOjE1NTYyMTg0MjYsImV4cCI6MTU1NjIxOTAyNiwiaXNzIjoiMDAwMDAwMDItMDAwMC0wZmYxLWNlMDAtMDAwMDAwMDAwMDAwQDg0ZGY5ZTdmLWU5ZjYtNDBhZi1iNDM1LWFhYWFhYWFhYWFhYSIsImF1ZCI6IjAwMDAwMDAyLTAwMDAtMGZmMS1jZTAwLTAwMDAwMDAwMDAwMC9hdHRhY2htZW50Lm91dGxvb2subGl2ZS5uZXRAODRkZjllN2YtZTlmNi00MGFmLWI0MzUtYWFhYWFhYWFhYWFhIn0.JasHVHCJHMOZ6u0w5b-p0IUdFvD9jo9WfvMgoeQjm4R1PrcTgimCr8uHt16cuIs5YSE6X3f8JlTLxfQikTGA-5kxRdPNz6-50pSVA55gCIgWHib1eiIbrUFeU4FcS9mbfyvYaq8tbeOTnAsbzkM-i6L7ryDa5mbAaHc4S6CZUY0b3yR6pUWSSziJYK0YGWaBCGD8kcmqIaa8PGeKo6c-drwhOHQiu8FSmACKHsae54l8N-RgH-5tXQbBaWw4qJU2p_iUhuVbefASAnvfSH_yGduCk4UTgklxp-omLYMskdG5JOj6Db3SrzY1bxZggriTXIJC85f6VIlPBH5kEFiBHg&amp;animation=true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255" y="3289301"/>
            <a:ext cx="2923346" cy="309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https://attachment.outlook.live.net/owa/ukhar111@hotmail.com/service.svc/s/GetAttachmentThumbnail?id=AQMkADAwATZiZmYAZC1hNmQyLTIwN2UtMDACLTAwCgBGAAAD4CWt7tYO2UmCSB6p8I96JwcAVOmTIqzEM0C3VpEoLhVdugAAAgEMAAAAVOmTIqzEM0C3VpEoLhVdugAC5j2tNwAAAAESABAAVIMZ3dm1g02768VjRrk8ig%3D%3D&amp;thumbnailType=2&amp;owa=outlook.live.com&amp;scriptVer=2019042202.06&amp;isc=1&amp;X-OWA-CANARY=n2oxw1lrqkSf04nE_sisUKB-TRWwydYYWyBluUaSKpLq_SgHwHmjomaSmQJY6by1vOfh9JxC2BM.&amp;token=eyJhbGciOiJSUzI1NiIsImtpZCI6IjA2MDBGOUY2NzQ2MjA3MzdFNzM0MDRFMjg3QzQ1QTgxOENCN0NFQjgiLCJ4NXQiOiJCZ0Q1OW5SaUJ6Zm5OQVRpaDhSYWdZeTN6cmciLCJ0eXAiOiJKV1QifQ.eyJ2ZXIiOiJFeGNoYW5nZS5DYWxsYmFjay5WMSIsImFwcGN0eHNlbmRlciI6Ik93YURvd25sb2FkQDg0ZGY5ZTdmLWU5ZjYtNDBhZi1iNDM1LWFhYWFhYWFhYWFhYSIsImFwcGN0eCI6IntcIm1zZXhjaHByb3RcIjpcIm93YVwiLFwicHJpbWFyeXNpZFwiOlwiUy0xLTI4MjctNDQyMzY1LTI3OTg3ODg3MzRcIixcInB1aWRcIjpcIjE4OTk5NDYwMDY2ODM3NzRcIixcIm9pZFwiOlwiMDAwNmJmZmQtYTZkMi0yMDdlLTAwMDAtMDAwMDAwMDAwMDAwXCIsXCJzY29wZVwiOlwiT3dhRG93bmxvYWRcIn0iLCJuYmYiOjE1NTYyMTg3MjksImV4cCI6MTU1NjIxOTMyOSwiaXNzIjoiMDAwMDAwMDItMDAwMC0wZmYxLWNlMDAtMDAwMDAwMDAwMDAwQDg0ZGY5ZTdmLWU5ZjYtNDBhZi1iNDM1LWFhYWFhYWFhYWFhYSIsImF1ZCI6IjAwMDAwMDAyLTAwMDAtMGZmMS1jZTAwLTAwMDAwMDAwMDAwMC9hdHRhY2htZW50Lm91dGxvb2subGl2ZS5uZXRAODRkZjllN2YtZTlmNi00MGFmLWI0MzUtYWFhYWFhYWFhYWFhIn0.ebc3fdAbrWiml8Iu1gqimFF-tvyKqVs-_s5QpssL-zIWSpSNUEuo-cP1WSMndMuzIuNY6dSDqP8krFgCbZypDm82Kzuznw9zYi6VSRHzBJxx00vlE9NeElBo3o_Ef_bRwWk4p_bXl187B-EfVamEdDJ5dk8wI3J8sSXAnxdCETxLJZEl9cNk1YePQbhsiO8XboNa810-ms_zFP2vhhREorIDc-Klg52JPgrDgNVOrmXz1EMRE-vg8NurtbV_g0A-997PiN8IyxYaI3yS_vvfAwk1yag2TWxql8dJ0-1NdVKgG1CEbbtcBuHRwwsisBCUEcujWqK6gTNfUyDL9pUgiw&amp;animation=tr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48" y="4255659"/>
            <a:ext cx="3627363" cy="255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own Arrow 8"/>
          <p:cNvSpPr/>
          <p:nvPr/>
        </p:nvSpPr>
        <p:spPr>
          <a:xfrm>
            <a:off x="6339857" y="3807333"/>
            <a:ext cx="314325" cy="309245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Down Arrow 9"/>
          <p:cNvSpPr/>
          <p:nvPr/>
        </p:nvSpPr>
        <p:spPr>
          <a:xfrm>
            <a:off x="2476266" y="5371528"/>
            <a:ext cx="314325" cy="309245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9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Sustainability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70707" y="2459974"/>
            <a:ext cx="4245793" cy="3991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smtClean="0"/>
              <a:t>Client is committed to reduce carbon footprint so we’ve </a:t>
            </a:r>
            <a:r>
              <a:rPr lang="en-GB" dirty="0"/>
              <a:t>taken the </a:t>
            </a:r>
            <a:r>
              <a:rPr lang="en-GB" dirty="0" smtClean="0"/>
              <a:t>following in to consideration:  </a:t>
            </a:r>
          </a:p>
          <a:p>
            <a:r>
              <a:rPr lang="en-GB" dirty="0" smtClean="0"/>
              <a:t>Aiming for BREEAM level </a:t>
            </a:r>
            <a:r>
              <a:rPr lang="en-GB" dirty="0" smtClean="0"/>
              <a:t>of excellent</a:t>
            </a:r>
            <a:endParaRPr lang="en-GB" dirty="0" smtClean="0"/>
          </a:p>
          <a:p>
            <a:r>
              <a:rPr lang="en-GB" dirty="0"/>
              <a:t>Double glazed </a:t>
            </a:r>
            <a:r>
              <a:rPr lang="en-GB" dirty="0" smtClean="0"/>
              <a:t>energy efficient curtain walls</a:t>
            </a:r>
          </a:p>
          <a:p>
            <a:r>
              <a:rPr lang="en-GB" dirty="0" smtClean="0"/>
              <a:t>Use of recycled materials</a:t>
            </a:r>
          </a:p>
          <a:p>
            <a:r>
              <a:rPr lang="en-GB" dirty="0" smtClean="0"/>
              <a:t>Use of cement replacements (PFA,GGBS..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r>
              <a:rPr lang="en-GB" dirty="0" smtClean="0"/>
              <a:t>4 Solar panels at roof level (+155m AOD)	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/>
          <a:stretch/>
        </p:blipFill>
        <p:spPr>
          <a:xfrm>
            <a:off x="5016500" y="2549012"/>
            <a:ext cx="6865105" cy="1906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690" y="4677022"/>
            <a:ext cx="2439353" cy="1914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2300" y="4677022"/>
            <a:ext cx="2473794" cy="19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Health &amp; Safety</a:t>
            </a:r>
            <a:endParaRPr lang="en-GB" dirty="0"/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1154954" y="2571750"/>
            <a:ext cx="9030820" cy="4095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latin typeface="+mj-lt"/>
                <a:cs typeface="Times New Roman" pitchFamily="18" charset="0"/>
              </a:rPr>
              <a:t>As </a:t>
            </a:r>
            <a:r>
              <a:rPr lang="en-GB" dirty="0">
                <a:latin typeface="+mj-lt"/>
                <a:cs typeface="Times New Roman" pitchFamily="18" charset="0"/>
              </a:rPr>
              <a:t>the design consultants we </a:t>
            </a:r>
            <a:r>
              <a:rPr lang="en-GB" dirty="0" smtClean="0">
                <a:latin typeface="+mj-lt"/>
                <a:cs typeface="Times New Roman" pitchFamily="18" charset="0"/>
              </a:rPr>
              <a:t>make sure that </a:t>
            </a:r>
            <a:r>
              <a:rPr lang="en-GB" dirty="0">
                <a:latin typeface="+mj-lt"/>
                <a:cs typeface="Times New Roman" pitchFamily="18" charset="0"/>
              </a:rPr>
              <a:t>the principal contractor </a:t>
            </a:r>
            <a:r>
              <a:rPr lang="en-GB" dirty="0" smtClean="0">
                <a:latin typeface="+mj-lt"/>
                <a:cs typeface="Times New Roman" pitchFamily="18" charset="0"/>
              </a:rPr>
              <a:t>has </a:t>
            </a:r>
            <a:r>
              <a:rPr lang="en-GB" dirty="0">
                <a:latin typeface="+mj-lt"/>
                <a:cs typeface="Times New Roman" pitchFamily="18" charset="0"/>
              </a:rPr>
              <a:t>an adequate </a:t>
            </a:r>
            <a:r>
              <a:rPr lang="en-GB" dirty="0" smtClean="0">
                <a:latin typeface="+mj-lt"/>
                <a:cs typeface="Times New Roman" pitchFamily="18" charset="0"/>
              </a:rPr>
              <a:t>risk </a:t>
            </a:r>
            <a:r>
              <a:rPr lang="en-GB" dirty="0">
                <a:latin typeface="+mj-lt"/>
                <a:cs typeface="Times New Roman" pitchFamily="18" charset="0"/>
              </a:rPr>
              <a:t>assessment in </a:t>
            </a:r>
            <a:r>
              <a:rPr lang="en-GB" dirty="0" smtClean="0">
                <a:latin typeface="+mj-lt"/>
                <a:cs typeface="Times New Roman" pitchFamily="18" charset="0"/>
              </a:rPr>
              <a:t>place:</a:t>
            </a:r>
            <a:endParaRPr lang="en-GB" dirty="0" smtClean="0">
              <a:latin typeface="+mj-lt"/>
            </a:endParaRPr>
          </a:p>
          <a:p>
            <a:r>
              <a:rPr lang="en-GB" dirty="0" smtClean="0">
                <a:latin typeface="+mj-lt"/>
              </a:rPr>
              <a:t>Fire proof structure</a:t>
            </a:r>
            <a:endParaRPr lang="en-GB" dirty="0">
              <a:latin typeface="+mj-lt"/>
            </a:endParaRPr>
          </a:p>
          <a:p>
            <a:r>
              <a:rPr lang="en-GB" dirty="0" smtClean="0">
                <a:latin typeface="+mj-lt"/>
              </a:rPr>
              <a:t>Fire exits </a:t>
            </a:r>
          </a:p>
          <a:p>
            <a:r>
              <a:rPr lang="en-GB" dirty="0" smtClean="0">
                <a:latin typeface="+mj-lt"/>
              </a:rPr>
              <a:t>Smoke alarms </a:t>
            </a:r>
          </a:p>
          <a:p>
            <a:r>
              <a:rPr lang="en-GB" dirty="0" smtClean="0"/>
              <a:t>Aviation light</a:t>
            </a:r>
          </a:p>
          <a:p>
            <a:r>
              <a:rPr lang="en-GB" dirty="0" smtClean="0"/>
              <a:t>Sprinkler </a:t>
            </a:r>
          </a:p>
          <a:p>
            <a:r>
              <a:rPr lang="en-GB" dirty="0" smtClean="0"/>
              <a:t>Air ventilation  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2054" name="Picture 6" descr="Image result for health and safe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7" y="3663416"/>
            <a:ext cx="2222583" cy="148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health and safe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32" y="3210260"/>
            <a:ext cx="2389955" cy="23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45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16518"/>
            <a:ext cx="8761413" cy="706964"/>
          </a:xfrm>
        </p:spPr>
        <p:txBody>
          <a:bodyPr/>
          <a:lstStyle/>
          <a:p>
            <a:r>
              <a:rPr lang="en-GB" dirty="0" smtClean="0"/>
              <a:t>Short 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654" y="2616200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We believe we are offering the best ‘value for money’ to the client due to following reason:</a:t>
            </a:r>
          </a:p>
          <a:p>
            <a:r>
              <a:rPr lang="en-GB" dirty="0" smtClean="0"/>
              <a:t>Avoided construction in the underground zone </a:t>
            </a:r>
            <a:r>
              <a:rPr lang="en-GB" dirty="0" smtClean="0">
                <a:solidFill>
                  <a:srgbClr val="FF0000"/>
                </a:solidFill>
              </a:rPr>
              <a:t>(Time/Money)</a:t>
            </a:r>
          </a:p>
          <a:p>
            <a:r>
              <a:rPr lang="en-GB" dirty="0" smtClean="0"/>
              <a:t>Utilised a jump form construction system </a:t>
            </a:r>
            <a:r>
              <a:rPr lang="en-GB" dirty="0" smtClean="0">
                <a:solidFill>
                  <a:srgbClr val="FF0000"/>
                </a:solidFill>
              </a:rPr>
              <a:t>(Time/Money)</a:t>
            </a:r>
          </a:p>
          <a:p>
            <a:r>
              <a:rPr lang="en-GB" dirty="0" smtClean="0"/>
              <a:t>Top down construction method as opposed to Bottom Up </a:t>
            </a:r>
            <a:r>
              <a:rPr lang="en-GB" dirty="0" smtClean="0">
                <a:solidFill>
                  <a:srgbClr val="FF0000"/>
                </a:solidFill>
              </a:rPr>
              <a:t>(Time)</a:t>
            </a:r>
          </a:p>
          <a:p>
            <a:r>
              <a:rPr lang="en-GB" dirty="0" smtClean="0"/>
              <a:t>Re-used recycled construction materials </a:t>
            </a:r>
            <a:r>
              <a:rPr lang="en-GB" dirty="0" smtClean="0">
                <a:solidFill>
                  <a:srgbClr val="FF0000"/>
                </a:solidFill>
              </a:rPr>
              <a:t>(Money)</a:t>
            </a:r>
          </a:p>
          <a:p>
            <a:endParaRPr lang="en-GB" dirty="0"/>
          </a:p>
        </p:txBody>
      </p:sp>
      <p:pic>
        <p:nvPicPr>
          <p:cNvPr id="2050" name="Picture 2" descr="Image result for time budget qual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1246" r="467"/>
          <a:stretch/>
        </p:blipFill>
        <p:spPr bwMode="auto">
          <a:xfrm>
            <a:off x="8153400" y="2971800"/>
            <a:ext cx="394969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4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1734" y="3122323"/>
            <a:ext cx="6659671" cy="1635894"/>
          </a:xfrm>
        </p:spPr>
        <p:txBody>
          <a:bodyPr>
            <a:normAutofit/>
          </a:bodyPr>
          <a:lstStyle/>
          <a:p>
            <a:pPr marL="1257300" lvl="3" indent="0">
              <a:buNone/>
            </a:pPr>
            <a:r>
              <a:rPr lang="en-GB" sz="2800" dirty="0" smtClean="0"/>
              <a:t>THANK YOU for listening!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Any questions?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GB" dirty="0" smtClean="0"/>
              <a:t>The End!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46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829344"/>
            <a:ext cx="3819619" cy="3312669"/>
          </a:xfrm>
        </p:spPr>
        <p:txBody>
          <a:bodyPr>
            <a:normAutofit/>
          </a:bodyPr>
          <a:lstStyle/>
          <a:p>
            <a:r>
              <a:rPr lang="en-GB" dirty="0"/>
              <a:t>Client Requirements</a:t>
            </a:r>
          </a:p>
          <a:p>
            <a:r>
              <a:rPr lang="en-GB" dirty="0"/>
              <a:t>Constraints</a:t>
            </a:r>
          </a:p>
          <a:p>
            <a:r>
              <a:rPr lang="en-GB" dirty="0" smtClean="0"/>
              <a:t>Masterplan</a:t>
            </a:r>
          </a:p>
          <a:p>
            <a:r>
              <a:rPr lang="en-GB" dirty="0" smtClean="0"/>
              <a:t>Schemes Proposed</a:t>
            </a:r>
          </a:p>
          <a:p>
            <a:r>
              <a:rPr lang="en-GB" dirty="0" smtClean="0"/>
              <a:t>Tower Location</a:t>
            </a:r>
          </a:p>
          <a:p>
            <a:r>
              <a:rPr lang="en-GB" dirty="0" smtClean="0"/>
              <a:t>Proposed Scheme 1</a:t>
            </a:r>
            <a:endParaRPr lang="en-GB" dirty="0"/>
          </a:p>
          <a:p>
            <a:r>
              <a:rPr lang="en-GB" dirty="0" smtClean="0"/>
              <a:t>Proposed Scheme 2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80523" y="2829344"/>
            <a:ext cx="3085826" cy="29444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Proposed Developed Design</a:t>
            </a:r>
          </a:p>
          <a:p>
            <a:r>
              <a:rPr lang="en-GB" dirty="0" smtClean="0"/>
              <a:t>Winter Garden</a:t>
            </a:r>
          </a:p>
          <a:p>
            <a:r>
              <a:rPr lang="en-GB" dirty="0" smtClean="0"/>
              <a:t>Lateral Stability</a:t>
            </a:r>
          </a:p>
          <a:p>
            <a:r>
              <a:rPr lang="en-GB" dirty="0" smtClean="0"/>
              <a:t>Load Path/Take Down</a:t>
            </a:r>
          </a:p>
          <a:p>
            <a:r>
              <a:rPr lang="en-GB" dirty="0" smtClean="0"/>
              <a:t>Sustainability</a:t>
            </a:r>
          </a:p>
          <a:p>
            <a:r>
              <a:rPr lang="en-GB" dirty="0" smtClean="0"/>
              <a:t>Health &amp; Safety</a:t>
            </a:r>
          </a:p>
          <a:p>
            <a:r>
              <a:rPr lang="en-GB" dirty="0" smtClean="0"/>
              <a:t>Short Summary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8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Client Requirements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4899" y="2724597"/>
            <a:ext cx="8825659" cy="3416300"/>
          </a:xfrm>
        </p:spPr>
        <p:txBody>
          <a:bodyPr/>
          <a:lstStyle/>
          <a:p>
            <a:r>
              <a:rPr lang="en-GB" dirty="0" smtClean="0"/>
              <a:t>Protected view</a:t>
            </a:r>
          </a:p>
          <a:p>
            <a:r>
              <a:rPr lang="en-GB" dirty="0" smtClean="0"/>
              <a:t>Area requirements </a:t>
            </a:r>
          </a:p>
          <a:p>
            <a:r>
              <a:rPr lang="en-GB" dirty="0" smtClean="0"/>
              <a:t>Must be iconic by defining London’s skyline</a:t>
            </a:r>
          </a:p>
          <a:p>
            <a:r>
              <a:rPr lang="en-GB" dirty="0" smtClean="0"/>
              <a:t>Mechanical and Electrical (M&amp;E) clearance of 600mm</a:t>
            </a:r>
          </a:p>
          <a:p>
            <a:r>
              <a:rPr lang="en-GB" dirty="0"/>
              <a:t>BREEAM - Aim at Outstanding, minimum acceptable Excellent</a:t>
            </a:r>
            <a:endParaRPr lang="en-GB" dirty="0" smtClean="0"/>
          </a:p>
          <a:p>
            <a:r>
              <a:rPr lang="en-GB" dirty="0" smtClean="0"/>
              <a:t>Winter Garden (will be discussed in further detail on slide 11)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8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Constraints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77010" y="2800690"/>
            <a:ext cx="8657786" cy="2230839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The following constraints had an impact on the design of the project:</a:t>
            </a:r>
          </a:p>
          <a:p>
            <a:r>
              <a:rPr lang="en-GB" dirty="0" smtClean="0"/>
              <a:t>The underground tunnel </a:t>
            </a:r>
          </a:p>
          <a:p>
            <a:r>
              <a:rPr lang="en-GB" dirty="0" smtClean="0"/>
              <a:t>Protected view corridor </a:t>
            </a:r>
          </a:p>
          <a:p>
            <a:r>
              <a:rPr lang="en-GB" dirty="0" smtClean="0"/>
              <a:t>Must be built within the site boundary </a:t>
            </a:r>
          </a:p>
          <a:p>
            <a:r>
              <a:rPr lang="en-GB" dirty="0" smtClean="0"/>
              <a:t>Noise (35dB)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992" y="3585855"/>
            <a:ext cx="3885609" cy="25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4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Masterplan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1" y="3639793"/>
            <a:ext cx="3606717" cy="2779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9" r="7457"/>
          <a:stretch/>
        </p:blipFill>
        <p:spPr>
          <a:xfrm>
            <a:off x="4447534" y="3621986"/>
            <a:ext cx="4007955" cy="27977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0064" y="2414476"/>
            <a:ext cx="4129966" cy="1078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smtClean="0"/>
              <a:t>The masterplan consists of 3 mixed-use buildings containing residential, affordable housing, offices, retail and landscape.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CEF92-E935-4027-8478-EB4B83BEC2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866" t="10416" r="3960" b="6218"/>
          <a:stretch/>
        </p:blipFill>
        <p:spPr>
          <a:xfrm>
            <a:off x="9912618" y="3743325"/>
            <a:ext cx="2211536" cy="3015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83140-C9A3-F747-A7D0-53AA963E24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8599" y="2434742"/>
            <a:ext cx="2428279" cy="261716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47534" y="2390425"/>
            <a:ext cx="4129966" cy="1102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smtClean="0"/>
              <a:t>Innovative design had been created </a:t>
            </a:r>
            <a:r>
              <a:rPr lang="en-GB" sz="1600" dirty="0"/>
              <a:t>for </a:t>
            </a:r>
            <a:r>
              <a:rPr lang="en-GB" sz="1600" dirty="0" smtClean="0"/>
              <a:t>the masterplan by using Google Sketchup &amp; Autodesk Revit in order to grab the clients interest.</a:t>
            </a:r>
          </a:p>
        </p:txBody>
      </p:sp>
    </p:spTree>
    <p:extLst>
      <p:ext uri="{BB962C8B-B14F-4D97-AF65-F5344CB8AC3E}">
        <p14:creationId xmlns:p14="http://schemas.microsoft.com/office/powerpoint/2010/main" val="16656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Schemes Proposed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969" y="2790991"/>
            <a:ext cx="8915398" cy="157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/>
              <a:t>Conceptual </a:t>
            </a:r>
            <a:r>
              <a:rPr lang="en-GB" sz="2000" dirty="0"/>
              <a:t>design </a:t>
            </a:r>
            <a:r>
              <a:rPr lang="en-GB" sz="2000" dirty="0" smtClean="0"/>
              <a:t>comprising of </a:t>
            </a:r>
            <a:r>
              <a:rPr lang="en-GB" sz="2000" dirty="0"/>
              <a:t>two proposed design of the </a:t>
            </a:r>
            <a:r>
              <a:rPr lang="en-GB" sz="2000" dirty="0" smtClean="0"/>
              <a:t>tower:</a:t>
            </a:r>
            <a:endParaRPr lang="en-GB" sz="2000" dirty="0"/>
          </a:p>
          <a:p>
            <a:r>
              <a:rPr lang="en-GB" sz="2000" dirty="0" smtClean="0"/>
              <a:t>Scheme One (Recommended)</a:t>
            </a:r>
          </a:p>
          <a:p>
            <a:r>
              <a:rPr lang="en-GB" sz="2000" dirty="0" smtClean="0"/>
              <a:t>Scheme Two (Other possible scheme)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738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Tower Location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15330" y="2445053"/>
            <a:ext cx="3861272" cy="366614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Real world site location</a:t>
            </a:r>
            <a:endParaRPr lang="en-GB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893372" y="2497960"/>
            <a:ext cx="2813522" cy="366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dirty="0" smtClean="0"/>
              <a:t>Our tower location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142" y="2839421"/>
            <a:ext cx="3822499" cy="386368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707141" y="2833567"/>
            <a:ext cx="4477651" cy="226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1200" dirty="0" smtClean="0"/>
              <a:t>Site situated between Worship Street &amp; Shoreditch High Street</a:t>
            </a:r>
            <a:endParaRPr lang="en-GB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806" t="5518"/>
          <a:stretch/>
        </p:blipFill>
        <p:spPr>
          <a:xfrm>
            <a:off x="7375358" y="2289500"/>
            <a:ext cx="4130842" cy="44103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4982524" y="3264982"/>
            <a:ext cx="1825651" cy="204536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Tower is located in the site boundary, outside the underground area zone.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72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Proposed Scheme 1</a:t>
            </a: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35551" y="2196500"/>
            <a:ext cx="3677292" cy="38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dirty="0"/>
              <a:t>Scheme 1– Steel Frame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b="8183"/>
          <a:stretch/>
        </p:blipFill>
        <p:spPr bwMode="auto">
          <a:xfrm>
            <a:off x="7637322" y="2331194"/>
            <a:ext cx="2021028" cy="4065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935551" y="2582262"/>
            <a:ext cx="4894878" cy="1847357"/>
          </a:xfrm>
        </p:spPr>
        <p:txBody>
          <a:bodyPr>
            <a:noAutofit/>
          </a:bodyPr>
          <a:lstStyle/>
          <a:p>
            <a:r>
              <a:rPr lang="en-GB" dirty="0"/>
              <a:t>Concrete core with structural steel framing</a:t>
            </a:r>
          </a:p>
          <a:p>
            <a:r>
              <a:rPr lang="en-GB" dirty="0"/>
              <a:t>Bracing </a:t>
            </a:r>
          </a:p>
          <a:p>
            <a:r>
              <a:rPr lang="en-GB" dirty="0"/>
              <a:t>Fireproof </a:t>
            </a:r>
          </a:p>
          <a:p>
            <a:r>
              <a:rPr lang="en-GB" dirty="0" smtClean="0"/>
              <a:t>Good under tension</a:t>
            </a:r>
            <a:endParaRPr lang="en-GB" dirty="0"/>
          </a:p>
          <a:p>
            <a:r>
              <a:rPr lang="en-GB" dirty="0" smtClean="0"/>
              <a:t>Weak in compression 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2916" b="1028"/>
          <a:stretch/>
        </p:blipFill>
        <p:spPr bwMode="auto">
          <a:xfrm>
            <a:off x="9658350" y="2364126"/>
            <a:ext cx="1939692" cy="39998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/>
          <a:srcRect t="947" r="4088"/>
          <a:stretch/>
        </p:blipFill>
        <p:spPr bwMode="auto">
          <a:xfrm>
            <a:off x="5830429" y="2364126"/>
            <a:ext cx="1806893" cy="4267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5"/>
          <a:srcRect l="6903" t="7017" r="-506" b="17005"/>
          <a:stretch/>
        </p:blipFill>
        <p:spPr bwMode="auto">
          <a:xfrm>
            <a:off x="1590380" y="4945487"/>
            <a:ext cx="3631256" cy="1686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92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Proposed Scheme 2</a:t>
            </a:r>
            <a:endParaRPr lang="en-GB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059451" y="5079479"/>
            <a:ext cx="3251608" cy="157532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/>
          <a:srcRect r="11609"/>
          <a:stretch/>
        </p:blipFill>
        <p:spPr bwMode="auto">
          <a:xfrm>
            <a:off x="3319045" y="2438400"/>
            <a:ext cx="1417091" cy="3945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535660" y="2547262"/>
            <a:ext cx="3677292" cy="38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dirty="0"/>
              <a:t>Scheme 2 – Concrete Frame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4035E1-A000-4F48-AD9D-340410F7C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900" y="2977656"/>
            <a:ext cx="4671467" cy="183353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Concrete core with structural concrete framing</a:t>
            </a:r>
          </a:p>
          <a:p>
            <a:r>
              <a:rPr lang="en-GB" dirty="0"/>
              <a:t>Fireproof </a:t>
            </a:r>
          </a:p>
          <a:p>
            <a:r>
              <a:rPr lang="en-GB" dirty="0"/>
              <a:t>Good under compression </a:t>
            </a:r>
          </a:p>
          <a:p>
            <a:r>
              <a:rPr lang="en-GB" dirty="0"/>
              <a:t>Weak in tension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2" name="Picture 11"/>
          <p:cNvPicPr/>
          <p:nvPr/>
        </p:nvPicPr>
        <p:blipFill rotWithShape="1">
          <a:blip r:embed="rId4"/>
          <a:srcRect l="3358" t="-684" r="4113" b="-160"/>
          <a:stretch/>
        </p:blipFill>
        <p:spPr bwMode="auto">
          <a:xfrm>
            <a:off x="419100" y="2438401"/>
            <a:ext cx="1337925" cy="3945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1930401" y="2438400"/>
            <a:ext cx="1255140" cy="3945953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8388526" y="4419600"/>
            <a:ext cx="3525517" cy="223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1001</TotalTime>
  <Words>523</Words>
  <Application>Microsoft Office PowerPoint</Application>
  <PresentationFormat>Widescreen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Times New Roman</vt:lpstr>
      <vt:lpstr>Wingdings 3</vt:lpstr>
      <vt:lpstr>Ion Boardroom</vt:lpstr>
      <vt:lpstr>Group Design – Principal Tower </vt:lpstr>
      <vt:lpstr>Contents Page</vt:lpstr>
      <vt:lpstr>Client Requirements</vt:lpstr>
      <vt:lpstr>Constraints</vt:lpstr>
      <vt:lpstr>Masterplan</vt:lpstr>
      <vt:lpstr>Schemes Proposed</vt:lpstr>
      <vt:lpstr>Tower Location</vt:lpstr>
      <vt:lpstr>Proposed Scheme 1</vt:lpstr>
      <vt:lpstr>Proposed Scheme 2</vt:lpstr>
      <vt:lpstr>Proposed Developed Design</vt:lpstr>
      <vt:lpstr>Winter Garden (Additional requirement) </vt:lpstr>
      <vt:lpstr>Lateral Stability</vt:lpstr>
      <vt:lpstr>Load Path/Take down</vt:lpstr>
      <vt:lpstr>Sustainability</vt:lpstr>
      <vt:lpstr>Health &amp; Safety</vt:lpstr>
      <vt:lpstr>Short Summary</vt:lpstr>
      <vt:lpstr>The End!</vt:lpstr>
    </vt:vector>
  </TitlesOfParts>
  <Company>London South Bank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Design - Presentation</dc:title>
  <dc:creator>Zakaria Farah</dc:creator>
  <cp:lastModifiedBy>Farah, Zakaria 3</cp:lastModifiedBy>
  <cp:revision>295</cp:revision>
  <dcterms:created xsi:type="dcterms:W3CDTF">2019-04-22T10:02:59Z</dcterms:created>
  <dcterms:modified xsi:type="dcterms:W3CDTF">2019-04-25T21:44:26Z</dcterms:modified>
</cp:coreProperties>
</file>